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88" r:id="rId3"/>
    <p:sldId id="264" r:id="rId4"/>
    <p:sldId id="291" r:id="rId5"/>
    <p:sldId id="290" r:id="rId6"/>
    <p:sldId id="267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80" r:id="rId25"/>
    <p:sldId id="301" r:id="rId26"/>
    <p:sldId id="286" r:id="rId27"/>
    <p:sldId id="289" r:id="rId28"/>
    <p:sldId id="303" r:id="rId29"/>
    <p:sldId id="302" r:id="rId30"/>
  </p:sldIdLst>
  <p:sldSz cx="9540875" cy="6661150"/>
  <p:notesSz cx="6797675" cy="9926638"/>
  <p:embeddedFontLst>
    <p:embeddedFont>
      <p:font typeface="Wingdings 2" pitchFamily="18" charset="2"/>
      <p:regular r:id="rId3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CCCCC"/>
    <a:srgbClr val="B3B3B3"/>
    <a:srgbClr val="999999"/>
    <a:srgbClr val="808080"/>
    <a:srgbClr val="666666"/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 autoAdjust="0"/>
    <p:restoredTop sz="99150" autoAdjust="0"/>
  </p:normalViewPr>
  <p:slideViewPr>
    <p:cSldViewPr showGuides="1">
      <p:cViewPr varScale="1">
        <p:scale>
          <a:sx n="75" d="100"/>
          <a:sy n="75" d="100"/>
        </p:scale>
        <p:origin x="-1416" y="-84"/>
      </p:cViewPr>
      <p:guideLst>
        <p:guide orient="horz" pos="1021"/>
        <p:guide orient="horz" pos="3855"/>
        <p:guide pos="2495"/>
        <p:guide pos="3515"/>
        <p:guide pos="3629"/>
        <p:guide pos="2381"/>
        <p:guide pos="4649"/>
        <p:guide pos="4762"/>
        <p:guide pos="1361"/>
        <p:guide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69F1F4-BB08-4A13-8DEB-55CE30C97A90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44538"/>
            <a:ext cx="53324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2A2EEC-23B4-4E74-8074-D6EA744CAA5B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80C65-9E59-41E7-B8D7-E17AD643F224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71736" y="142105"/>
            <a:ext cx="9197404" cy="243354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84383" y="370065"/>
            <a:ext cx="8586788" cy="2146371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26204" y="2738473"/>
            <a:ext cx="6844966" cy="1702294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804032" y="6322171"/>
            <a:ext cx="3132587" cy="266446"/>
          </a:xfrm>
        </p:spPr>
        <p:txBody>
          <a:bodyPr vert="horz" rtlCol="0"/>
          <a:lstStyle>
            <a:extLst/>
          </a:lstStyle>
          <a:p>
            <a:fld id="{F1B4DFD0-51D1-43E7-B04D-237ABAA6AB8D}" type="datetime1">
              <a:rPr lang="tr-TR" smtClean="0"/>
              <a:t>14.01.2021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9013907" y="6322171"/>
            <a:ext cx="484439" cy="26644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69653" y="6322171"/>
            <a:ext cx="4077059" cy="266446"/>
          </a:xfrm>
        </p:spPr>
        <p:txBody>
          <a:bodyPr vert="horz" rtlCol="0"/>
          <a:lstStyle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17134" y="266755"/>
            <a:ext cx="2146697" cy="568356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77044" y="266755"/>
            <a:ext cx="6281076" cy="568356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240088"/>
            <a:ext cx="9537700" cy="30591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58775" y="3417888"/>
            <a:ext cx="3419475" cy="2700337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Occasion of  presentation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DD Month YYYY</a:t>
            </a:r>
          </a:p>
          <a:p>
            <a:r>
              <a:rPr lang="en-US" noProof="0" dirty="0" smtClean="0"/>
              <a:t>Lecturer</a:t>
            </a:r>
            <a:endParaRPr lang="en-US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58775" y="2700000"/>
            <a:ext cx="8816975" cy="3603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358775" y="6405563"/>
            <a:ext cx="360045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tr-TR" sz="800" dirty="0" smtClean="0"/>
              <a:t>Tekirdağ</a:t>
            </a:r>
            <a:r>
              <a:rPr lang="tr-TR" sz="800" baseline="0" dirty="0" smtClean="0"/>
              <a:t> Rehberlik ve  Araştırma Merkezi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50875" y="1395575"/>
            <a:ext cx="279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Tekirdağ</a:t>
            </a:r>
            <a:r>
              <a:rPr lang="tr-TR" baseline="0" dirty="0" smtClean="0"/>
              <a:t> </a:t>
            </a:r>
          </a:p>
          <a:p>
            <a:pPr algn="ctr"/>
            <a:r>
              <a:rPr lang="tr-TR" baseline="0" dirty="0" smtClean="0"/>
              <a:t>Rehberlik ve Araştırma Merkezi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5437" y="585575"/>
            <a:ext cx="77353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613930" y="1383697"/>
            <a:ext cx="8348266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ED651-F2F7-4117-A403-0B1F60AF1781}" type="datetime1">
              <a:rPr lang="tr-TR" smtClean="0"/>
              <a:t>14.01.2021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43536" y="3173668"/>
            <a:ext cx="7728109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3729" y="483929"/>
            <a:ext cx="8109744" cy="265261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53663" y="3193343"/>
            <a:ext cx="8109744" cy="1466378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804032" y="6326704"/>
            <a:ext cx="3132587" cy="266446"/>
          </a:xfrm>
        </p:spPr>
        <p:txBody>
          <a:bodyPr vert="horz" rtlCol="0"/>
          <a:lstStyle>
            <a:extLst/>
          </a:lstStyle>
          <a:p>
            <a:fld id="{02C4C03A-58B0-4100-ADF8-21AAF78CA260}" type="datetime1">
              <a:rPr lang="tr-TR" smtClean="0"/>
              <a:t>14.01.2021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9013907" y="6326704"/>
            <a:ext cx="484439" cy="26644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69653" y="6326704"/>
            <a:ext cx="4077059" cy="266446"/>
          </a:xfrm>
        </p:spPr>
        <p:txBody>
          <a:bodyPr vert="horz" rtlCol="0"/>
          <a:lstStyle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77044" y="1598676"/>
            <a:ext cx="4213886" cy="4396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49945" y="1598676"/>
            <a:ext cx="4213886" cy="4396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E78661-3D76-48B5-94EF-40082EE5E4A3}" type="datetime1">
              <a:rPr lang="tr-TR" smtClean="0"/>
              <a:t>14.01.2021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16127" y="6327576"/>
            <a:ext cx="484439" cy="266446"/>
          </a:xfrm>
        </p:spPr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13930" y="1383697"/>
            <a:ext cx="8348266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43512" y="2103066"/>
            <a:ext cx="3911759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5008959" y="2103066"/>
            <a:ext cx="3911759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7044" y="244716"/>
            <a:ext cx="8586788" cy="1110192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77044" y="1491050"/>
            <a:ext cx="4215543" cy="621398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846633" y="1491050"/>
            <a:ext cx="4217199" cy="621398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77044" y="2294396"/>
            <a:ext cx="4215543" cy="3828620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846633" y="2294396"/>
            <a:ext cx="4217199" cy="38286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F5ABA-041A-43F7-A638-905C7F488F8A}" type="datetime1">
              <a:rPr lang="tr-TR" smtClean="0"/>
              <a:t>14.01.2021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16127" y="6327576"/>
            <a:ext cx="484439" cy="266446"/>
          </a:xfrm>
        </p:spPr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7044" y="245950"/>
            <a:ext cx="8586788" cy="1110192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13930" y="1383697"/>
            <a:ext cx="8348266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277064" y="1027297"/>
            <a:ext cx="3911759" cy="888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78550" y="296051"/>
            <a:ext cx="4102576" cy="740128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178550" y="1075769"/>
            <a:ext cx="4102576" cy="103617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38522" y="2146371"/>
            <a:ext cx="9042604" cy="3863467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9013907" y="6326704"/>
            <a:ext cx="484439" cy="26644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72407" y="4588792"/>
            <a:ext cx="5724525" cy="645461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172407" y="5234254"/>
            <a:ext cx="5724525" cy="88607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18029" y="242692"/>
            <a:ext cx="8904817" cy="4218728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9013907" y="6322171"/>
            <a:ext cx="484439" cy="26644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71736" y="142863"/>
            <a:ext cx="9193261" cy="637694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351624" y="6217073"/>
            <a:ext cx="4395088" cy="266446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tr-TR" smtClean="0"/>
              <a:t>Çerkezköy Rehberlik Araştırma Merkezi</a:t>
            </a:r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804032" y="6217073"/>
            <a:ext cx="3132587" cy="266446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6B9DEC-1009-4C64-A5A9-4CDB08C7898F}" type="datetime1">
              <a:rPr lang="tr-TR" smtClean="0"/>
              <a:t>14.01.2021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013907" y="6327576"/>
            <a:ext cx="484439" cy="266446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E6B59BC-34AF-4444-A500-504A0305AA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77044" y="246258"/>
            <a:ext cx="8586788" cy="1110192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77044" y="1598984"/>
            <a:ext cx="8586788" cy="4396359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15437" y="6399675"/>
            <a:ext cx="360045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tr-TR" sz="800" dirty="0" smtClean="0"/>
              <a:t>Tekirdağ</a:t>
            </a:r>
            <a:r>
              <a:rPr lang="tr-TR" sz="800" baseline="0" dirty="0" smtClean="0"/>
              <a:t> Rehberlik ve </a:t>
            </a:r>
            <a:r>
              <a:rPr lang="tr-TR" sz="800" baseline="0" dirty="0"/>
              <a:t> </a:t>
            </a:r>
            <a:r>
              <a:rPr lang="tr-TR" sz="800" baseline="0" dirty="0" smtClean="0"/>
              <a:t>Araştırma Merkezi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95436" y="90575"/>
            <a:ext cx="77353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0436" y="90575"/>
            <a:ext cx="7671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YJQXlMLz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youtube.com/watch?v=3MFvsQ7O9rw" TargetMode="External"/><Relationship Id="rId2" Type="http://schemas.openxmlformats.org/officeDocument/2006/relationships/hyperlink" Target="https://www.youtube.com/watch?v=oMyAtjwla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watch?v=8DM04ClTcI0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37" y="4545575"/>
            <a:ext cx="4230000" cy="8100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r-TR" sz="1800" b="1" dirty="0" smtClean="0"/>
              <a:t>Huriye ÖZHAN</a:t>
            </a:r>
          </a:p>
          <a:p>
            <a:pPr>
              <a:buNone/>
            </a:pPr>
            <a:r>
              <a:rPr lang="tr-TR" sz="1800" dirty="0" smtClean="0"/>
              <a:t>Rehber Öğretmen /Psikolojik Danışman</a:t>
            </a:r>
            <a:endParaRPr lang="en-US" sz="18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38" y="3330575"/>
            <a:ext cx="4860000" cy="495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Sınava Hazırlık Sürecinde Motivasyon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939" y="3240575"/>
            <a:ext cx="444193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75437" y="1170575"/>
            <a:ext cx="39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sz="2000" b="1" dirty="0" smtClean="0"/>
              <a:t>3. Umutsuzluğa Kapıl-</a:t>
            </a:r>
            <a:r>
              <a:rPr lang="tr-TR" sz="2000" b="1" dirty="0" err="1" smtClean="0"/>
              <a:t>ma</a:t>
            </a:r>
            <a:r>
              <a:rPr lang="tr-TR" sz="2000" b="1" dirty="0" smtClean="0"/>
              <a:t> </a:t>
            </a:r>
          </a:p>
        </p:txBody>
      </p:sp>
      <p:pic>
        <p:nvPicPr>
          <p:cNvPr id="8195" name="Picture 3" descr="C:\Users\user\OneDrive\Masaüstü\huriye\motivasyon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437" y="1755575"/>
            <a:ext cx="6120000" cy="44470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OneDrive\Masaüstü\huriye\motivasyon\indir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437" y="1485575"/>
            <a:ext cx="6525000" cy="409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OneDrive\Masaüstü\huriye\motivasyon\motivasy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37" y="1755575"/>
            <a:ext cx="8640001" cy="4311788"/>
          </a:xfrm>
          <a:prstGeom prst="rect">
            <a:avLst/>
          </a:prstGeom>
          <a:noFill/>
        </p:spPr>
      </p:pic>
      <p:sp>
        <p:nvSpPr>
          <p:cNvPr id="3" name="Metin kutusu 8"/>
          <p:cNvSpPr txBox="1"/>
          <p:nvPr/>
        </p:nvSpPr>
        <p:spPr>
          <a:xfrm>
            <a:off x="270437" y="900575"/>
            <a:ext cx="8370000" cy="412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 Türleri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8"/>
          <p:cNvSpPr txBox="1"/>
          <p:nvPr/>
        </p:nvSpPr>
        <p:spPr>
          <a:xfrm>
            <a:off x="225437" y="1215575"/>
            <a:ext cx="8370000" cy="412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İçsel Motivasyon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437" y="22505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05437" y="1890575"/>
            <a:ext cx="47688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800" dirty="0" smtClean="0"/>
              <a:t>İçsel güdü, kişinin içinden gelen etkilere örneğin ilgi, merak, ihtiyaç vb. ortaya çıkar.</a:t>
            </a:r>
          </a:p>
          <a:p>
            <a:r>
              <a:rPr lang="tr-TR" sz="1800" dirty="0" smtClean="0"/>
              <a:t>Örneğin, tarihe  ilgi duyan bir kişi ona “oku” denmeden, kendisi istediği için tarihle ilgili yeni çıkan bir kitabı alıp okuyorsa, bu kişi içsel olarak güdülenmiştir.</a:t>
            </a:r>
          </a:p>
          <a:p>
            <a:endParaRPr lang="tr-TR" sz="1800" dirty="0" smtClean="0"/>
          </a:p>
          <a:p>
            <a:endParaRPr lang="tr-TR" sz="1800" dirty="0"/>
          </a:p>
        </p:txBody>
      </p:sp>
      <p:sp>
        <p:nvSpPr>
          <p:cNvPr id="7" name="6 Dikdörtgen"/>
          <p:cNvSpPr/>
          <p:nvPr/>
        </p:nvSpPr>
        <p:spPr>
          <a:xfrm>
            <a:off x="450437" y="3960575"/>
            <a:ext cx="47688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800" dirty="0" smtClean="0"/>
              <a:t>İçten motive olan kişi düşünceyi eyleme dönüştürür, hedeflerini belirler ve onlara ulaşmak için harekete geçer.</a:t>
            </a:r>
            <a:endParaRPr lang="tr-TR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8"/>
          <p:cNvSpPr txBox="1"/>
          <p:nvPr/>
        </p:nvSpPr>
        <p:spPr>
          <a:xfrm>
            <a:off x="225437" y="1215575"/>
            <a:ext cx="8370000" cy="412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Dışsal Motivasyon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60437" y="2070575"/>
            <a:ext cx="8235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/>
              <a:t>Dışsal motivasyon ise, </a:t>
            </a:r>
            <a:r>
              <a:rPr lang="tr-TR" sz="1800" dirty="0" err="1" smtClean="0"/>
              <a:t>dışardan</a:t>
            </a:r>
            <a:r>
              <a:rPr lang="tr-TR" sz="1800" dirty="0" smtClean="0"/>
              <a:t> gelen ödül, ceza, baskı, rica gibi etkilerle ortaya çıkar.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11266" name="Picture 2" descr="C:\Users\user\OneDrive\Masaüstü\huriye\motivasyon\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37" y="3645575"/>
            <a:ext cx="2700437" cy="2459475"/>
          </a:xfrm>
          <a:prstGeom prst="rect">
            <a:avLst/>
          </a:prstGeom>
          <a:noFill/>
        </p:spPr>
      </p:pic>
      <p:pic>
        <p:nvPicPr>
          <p:cNvPr id="11267" name="Picture 3" descr="C:\Users\user\OneDrive\Masaüstü\huriye\motivasyon\img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437" y="3555575"/>
            <a:ext cx="2340000" cy="24384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15437" y="2791966"/>
            <a:ext cx="778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/>
              <a:t> Örneğin; Ailemizin, arkadaşlarımızın veya bir başkasının zorlaması ile bir şeyleri yapmak zorunda kalmamız.</a:t>
            </a:r>
            <a:br>
              <a:rPr lang="tr-TR" sz="1800" dirty="0" smtClean="0"/>
            </a:br>
            <a:endParaRPr lang="tr-TR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260575"/>
            <a:ext cx="9540875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9" y="2211518"/>
            <a:ext cx="4249508" cy="317066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860437" y="2340575"/>
            <a:ext cx="2734717" cy="74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r>
              <a:rPr lang="tr-TR" sz="2700" b="1" dirty="0" smtClean="0"/>
              <a:t>Harekete Geçme</a:t>
            </a:r>
            <a:endParaRPr lang="tr-TR" sz="27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815437" y="3420575"/>
            <a:ext cx="3786584" cy="8392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815437" y="4500575"/>
            <a:ext cx="4282601" cy="83929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35437" y="900575"/>
            <a:ext cx="9270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980437" y="3420575"/>
            <a:ext cx="4770000" cy="6549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r>
              <a:rPr lang="tr-TR" sz="2700" b="1" dirty="0" smtClean="0"/>
              <a:t>         Ümitsizliğe Düşmek</a:t>
            </a:r>
            <a:endParaRPr lang="tr-TR" sz="27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845437" y="5445575"/>
            <a:ext cx="4958800" cy="58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Hedefin Olmaması</a:t>
            </a:r>
            <a:endParaRPr lang="tr-TR" sz="32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890437" y="1710575"/>
            <a:ext cx="4860000" cy="63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Kararsızlık</a:t>
            </a:r>
            <a:endParaRPr lang="tr-TR" sz="32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890437" y="4410575"/>
            <a:ext cx="4905000" cy="67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Dersi sevmemek</a:t>
            </a:r>
            <a:endParaRPr lang="tr-TR" sz="32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1845437" y="2565575"/>
            <a:ext cx="4905000" cy="595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Bakış Açısı</a:t>
            </a:r>
            <a:endParaRPr lang="tr-T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80437" y="990575"/>
            <a:ext cx="9180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385437" y="5265575"/>
            <a:ext cx="5085000" cy="6592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Plansızlık</a:t>
            </a:r>
            <a:endParaRPr lang="tr-TR" sz="32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340437" y="1890575"/>
            <a:ext cx="4950000" cy="72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Öğrenilmiş Çaresizlik</a:t>
            </a:r>
            <a:endParaRPr lang="tr-TR" sz="32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340437" y="3015575"/>
            <a:ext cx="4950000" cy="729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Başarısızlık Korkusu</a:t>
            </a:r>
            <a:endParaRPr lang="tr-TR" sz="32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2340437" y="4140575"/>
            <a:ext cx="5040000" cy="6859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/>
              <a:t>Kıyaslama</a:t>
            </a:r>
            <a:endParaRPr lang="tr-T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37" y="1755575"/>
            <a:ext cx="5919212" cy="454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25437" y="900575"/>
            <a:ext cx="9540875" cy="520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2700" b="1" dirty="0" smtClean="0"/>
              <a:t>Öğrenilmiş Çaresizlik</a:t>
            </a:r>
            <a:endParaRPr lang="tr-TR" sz="2700" b="1" dirty="0"/>
          </a:p>
        </p:txBody>
      </p:sp>
    </p:spTree>
    <p:extLst>
      <p:ext uri="{BB962C8B-B14F-4D97-AF65-F5344CB8AC3E}">
        <p14:creationId xmlns=""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70437" y="1080575"/>
            <a:ext cx="9045000" cy="10895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Sınava Hazırlıkta Motivasyonunuzu Nasıl Arttırabilirsiniz?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7" y="2520575"/>
            <a:ext cx="1567783" cy="1888222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675437" y="4905575"/>
            <a:ext cx="1733638" cy="77701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37" y="2385575"/>
            <a:ext cx="2304088" cy="2144859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960437" y="4815575"/>
            <a:ext cx="1735142" cy="8392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7200437" y="4815575"/>
            <a:ext cx="1784710" cy="8392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37" y="2655575"/>
            <a:ext cx="2369091" cy="1924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1395437" y="2070575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 Nedir?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1395437" y="2565575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Motivasyonu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Etk</a:t>
            </a:r>
            <a:r>
              <a:rPr lang="tr-TR" sz="20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ileyen</a:t>
            </a:r>
            <a:r>
              <a:rPr lang="tr-TR" sz="2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İç ve Dış Faktörler Nelerdir?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1395437" y="3060575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Türleri Nelerdir?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1395437" y="3555212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Motivasyonu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Azaltan Etkenler Nelerdir 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1395437" y="4050575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Motivasyonu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Arttırmak için Neler Yapılabilir?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440437" y="4590575"/>
            <a:ext cx="6795000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Motivasyon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Arttırıcı Videolar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430437" y="1530575"/>
            <a:ext cx="58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smtClean="0"/>
              <a:t>SUNUM İÇERİĞİ</a:t>
            </a:r>
            <a:endParaRPr lang="tr-TR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25437" y="900575"/>
            <a:ext cx="9045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720437" y="5535575"/>
            <a:ext cx="1784710" cy="6256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37" y="3375575"/>
            <a:ext cx="2659476" cy="2079994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795437" y="5670575"/>
            <a:ext cx="1577800" cy="59210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2290" name="Picture 2" descr="C:\Users\user\OneDrive\Masaüstü\huriye\motivasyon\indir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37" y="3555575"/>
            <a:ext cx="2638425" cy="1733550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585437" y="1620575"/>
            <a:ext cx="832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/>
              <a:t>ERTELEMEYİN</a:t>
            </a:r>
          </a:p>
          <a:p>
            <a:r>
              <a:rPr lang="tr-TR" sz="1800" dirty="0" smtClean="0"/>
              <a:t>Mazeretlere sığınmaktan vazgeçin.İçinde bulunduğunuz durumda en iyisini yapmanın yollarını arayın.</a:t>
            </a:r>
          </a:p>
          <a:p>
            <a:r>
              <a:rPr lang="tr-TR" sz="1800" dirty="0" smtClean="0"/>
              <a:t>KENDİNİZE ENGEL OLMAYIN</a:t>
            </a:r>
          </a:p>
          <a:p>
            <a:r>
              <a:rPr lang="tr-TR" sz="1800" dirty="0" smtClean="0"/>
              <a:t>Başarısızlığı, doğrusunu öğrenmek için bir fırsat ve tecrübe şeklinde değerlendirin.</a:t>
            </a:r>
            <a:endParaRPr 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672"/>
            <a:ext cx="9540875" cy="6682823"/>
          </a:xfrm>
          <a:prstGeom prst="rect">
            <a:avLst/>
          </a:prstGeom>
        </p:spPr>
      </p:pic>
      <p:grpSp>
        <p:nvGrpSpPr>
          <p:cNvPr id="4" name="Grup 4"/>
          <p:cNvGrpSpPr/>
          <p:nvPr/>
        </p:nvGrpSpPr>
        <p:grpSpPr>
          <a:xfrm>
            <a:off x="-31716" y="3794210"/>
            <a:ext cx="9528322" cy="2890899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140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4095437" y="2610575"/>
            <a:ext cx="5130000" cy="25042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70438" y="1080575"/>
            <a:ext cx="8820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40437" y="2745575"/>
            <a:ext cx="5221238" cy="1674365"/>
          </a:xfrm>
          <a:prstGeom prst="rect">
            <a:avLst/>
          </a:prstGeom>
        </p:spPr>
        <p:txBody>
          <a:bodyPr wrap="square" lIns="103693" tIns="51846" rIns="103693" bIns="51846">
            <a:spAutoFit/>
          </a:bodyPr>
          <a:lstStyle/>
          <a:p>
            <a:endParaRPr lang="tr-TR" sz="2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tr-TR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Hayatta ne istediğinize karar </a:t>
            </a:r>
            <a:endParaRPr lang="tr-T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verin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Bill </a:t>
            </a:r>
            <a:r>
              <a:rPr lang="tr-TR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Porter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7" y="1980575"/>
            <a:ext cx="3735000" cy="355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735437" y="1935575"/>
            <a:ext cx="5805438" cy="27227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25437" y="1305575"/>
            <a:ext cx="3456134" cy="483240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643437" y="1800575"/>
            <a:ext cx="5897438" cy="2459195"/>
          </a:xfrm>
          <a:prstGeom prst="rect">
            <a:avLst/>
          </a:prstGeom>
        </p:spPr>
        <p:txBody>
          <a:bodyPr wrap="square" lIns="103693" tIns="51846" rIns="103693" bIns="51846">
            <a:spAutoFit/>
          </a:bodyPr>
          <a:lstStyle/>
          <a:p>
            <a:pPr algn="ctr"/>
            <a:endParaRPr lang="tr-TR" sz="27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700" b="1" dirty="0" smtClean="0">
                <a:solidFill>
                  <a:schemeClr val="bg1"/>
                </a:solidFill>
              </a:rPr>
              <a:t>“</a:t>
            </a:r>
            <a:r>
              <a:rPr lang="tr-TR" sz="27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7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700" b="1" dirty="0" smtClean="0"/>
              <a:t> </a:t>
            </a:r>
          </a:p>
          <a:p>
            <a:pPr algn="ctr"/>
            <a:r>
              <a:rPr lang="tr-TR" sz="1800" b="1" dirty="0" smtClean="0"/>
              <a:t>                                             Abraham </a:t>
            </a:r>
            <a:r>
              <a:rPr lang="tr-TR" sz="18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37" y="1710575"/>
            <a:ext cx="4185000" cy="37350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4770437" y="2160575"/>
            <a:ext cx="4588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Bazı şeyleri satın alamazsın; kazanman gerekir. Bazı şeyleri hemen kazanamazsın; uğruna savaşman ve yaşaman gerekir.”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7044" y="246258"/>
            <a:ext cx="8586788" cy="87931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1026" name="Picture 2" descr="C:\Users\user\OneDrive\Masaüstü\huriye\motivasyon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437" y="1440575"/>
            <a:ext cx="8145000" cy="458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0437" y="855575"/>
            <a:ext cx="8910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1035437" y="1665575"/>
            <a:ext cx="7605000" cy="702497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700" b="1" dirty="0" smtClean="0"/>
              <a:t>Yapmanız </a:t>
            </a:r>
            <a:r>
              <a:rPr lang="tr-TR" sz="27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80437" y="5355575"/>
            <a:ext cx="6753253" cy="882497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 sz="2700" b="1" dirty="0" smtClean="0"/>
          </a:p>
          <a:p>
            <a:pPr algn="ctr"/>
            <a:r>
              <a:rPr lang="tr-TR" sz="2700" b="1" dirty="0" smtClean="0"/>
              <a:t>O </a:t>
            </a:r>
            <a:r>
              <a:rPr lang="tr-TR" sz="2700" b="1" dirty="0"/>
              <a:t>anda isteseniz de istemeseniz de yapın.</a:t>
            </a:r>
          </a:p>
          <a:p>
            <a:pPr algn="ctr"/>
            <a:endParaRPr lang="tr-TR" sz="27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170437" y="3248917"/>
            <a:ext cx="7379999" cy="882497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300" b="1" dirty="0" smtClean="0"/>
              <a:t>Bunları </a:t>
            </a:r>
            <a:r>
              <a:rPr lang="tr-TR" sz="23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410437" y="2430575"/>
            <a:ext cx="505666" cy="761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394771" y="4410575"/>
            <a:ext cx="505666" cy="767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37" y="1935575"/>
            <a:ext cx="3673101" cy="28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545437" y="2385575"/>
            <a:ext cx="47688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/>
              <a:t>Eğer pes etmezsen hala şansın var demektir.	</a:t>
            </a:r>
          </a:p>
          <a:p>
            <a:r>
              <a:rPr lang="tr-TR" sz="3200" dirty="0" smtClean="0"/>
              <a:t>			</a:t>
            </a:r>
            <a:r>
              <a:rPr lang="tr-TR" sz="3200" b="1" dirty="0" err="1" smtClean="0">
                <a:solidFill>
                  <a:srgbClr val="FF0000"/>
                </a:solidFill>
              </a:rPr>
              <a:t>Jack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Ma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5 Dikdörtgen">
            <a:hlinkClick r:id="rId3"/>
          </p:cNvPr>
          <p:cNvSpPr/>
          <p:nvPr/>
        </p:nvSpPr>
        <p:spPr>
          <a:xfrm>
            <a:off x="4770437" y="4860575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 smtClean="0">
                <a:solidFill>
                  <a:schemeClr val="accent3"/>
                </a:solidFill>
              </a:rPr>
              <a:t>Jack</a:t>
            </a:r>
            <a:r>
              <a:rPr lang="tr-TR" sz="2400" dirty="0" smtClean="0">
                <a:solidFill>
                  <a:schemeClr val="accent3"/>
                </a:solidFill>
              </a:rPr>
              <a:t> </a:t>
            </a:r>
            <a:r>
              <a:rPr lang="tr-TR" sz="2400" dirty="0" err="1" smtClean="0">
                <a:solidFill>
                  <a:schemeClr val="accent3"/>
                </a:solidFill>
              </a:rPr>
              <a:t>Ma</a:t>
            </a:r>
            <a:r>
              <a:rPr lang="tr-TR" sz="2400" dirty="0" smtClean="0">
                <a:solidFill>
                  <a:schemeClr val="accent3"/>
                </a:solidFill>
              </a:rPr>
              <a:t> Videosu için Tıklayınız</a:t>
            </a:r>
            <a:r>
              <a:rPr lang="tr-TR" dirty="0" smtClean="0">
                <a:solidFill>
                  <a:schemeClr val="accent3"/>
                </a:solidFill>
              </a:rPr>
              <a:t>.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10" name="Metin kutusu 1"/>
          <p:cNvSpPr txBox="1"/>
          <p:nvPr/>
        </p:nvSpPr>
        <p:spPr>
          <a:xfrm>
            <a:off x="450437" y="855575"/>
            <a:ext cx="8910000" cy="597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lvl="0"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Arttırıcı Videolar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Metin kutusu">
            <a:hlinkClick r:id="rId2"/>
          </p:cNvPr>
          <p:cNvSpPr txBox="1"/>
          <p:nvPr/>
        </p:nvSpPr>
        <p:spPr>
          <a:xfrm>
            <a:off x="495437" y="4500575"/>
            <a:ext cx="30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Dünyanın en tehlikeli tırmanışı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Lütfen Tıklayınız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37" y="2430575"/>
            <a:ext cx="3258648" cy="17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5437" y="2430575"/>
            <a:ext cx="2435700" cy="17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>
            <a:hlinkClick r:id="rId5"/>
          </p:cNvPr>
          <p:cNvSpPr txBox="1"/>
          <p:nvPr/>
        </p:nvSpPr>
        <p:spPr>
          <a:xfrm>
            <a:off x="3600437" y="4500575"/>
            <a:ext cx="30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Motivasyon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Lütfen Tıklayınız</a:t>
            </a:r>
          </a:p>
          <a:p>
            <a:pPr algn="ctr"/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0437" y="2430575"/>
            <a:ext cx="2786693" cy="17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etin kutusu">
            <a:hlinkClick r:id="rId7"/>
          </p:cNvPr>
          <p:cNvSpPr txBox="1"/>
          <p:nvPr/>
        </p:nvSpPr>
        <p:spPr>
          <a:xfrm>
            <a:off x="6345437" y="4500575"/>
            <a:ext cx="30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Umudunu kaybetme filminden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Lütfen Tıklayınız</a:t>
            </a:r>
          </a:p>
          <a:p>
            <a:pPr algn="ctr"/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475437" y="5625575"/>
            <a:ext cx="5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Bunları mutlaka izlemenizi tavsiye ederim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Motivasyonunuzun yüksek olduğu  bir sınava hazırlık</a:t>
            </a:r>
          </a:p>
          <a:p>
            <a:pPr>
              <a:buNone/>
            </a:pPr>
            <a:r>
              <a:rPr lang="tr-TR" sz="2800" dirty="0" smtClean="0"/>
              <a:t>süreciniz olması dileğiyle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800" dirty="0" smtClean="0"/>
              <a:t>                                       Sınavda başarılar dilerim..</a:t>
            </a:r>
            <a:endParaRPr lang="tr-TR" sz="28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2051" name="Picture 3" descr="C:\Users\user\OneDrive\Masaüstü\huriye\motivasyon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37" y="3780575"/>
            <a:ext cx="5760000" cy="21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0437" y="765575"/>
            <a:ext cx="8550000" cy="63036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</a:t>
            </a:r>
            <a:r>
              <a:rPr lang="tr-TR" sz="2800" dirty="0" smtClean="0">
                <a:solidFill>
                  <a:schemeClr val="bg1"/>
                </a:solidFill>
              </a:rPr>
              <a:t>Motivasyon Nedir?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437" y="1530575"/>
            <a:ext cx="3105000" cy="4590000"/>
          </a:xfrm>
        </p:spPr>
      </p:pic>
      <p:sp>
        <p:nvSpPr>
          <p:cNvPr id="4" name="3 Metin kutusu"/>
          <p:cNvSpPr txBox="1"/>
          <p:nvPr/>
        </p:nvSpPr>
        <p:spPr>
          <a:xfrm>
            <a:off x="3510437" y="4545575"/>
            <a:ext cx="634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İnsanı belirli bir amaç için harekete geçiren, istek, arzu, güçtür.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635437" y="4050575"/>
            <a:ext cx="4905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3600437" y="1575575"/>
            <a:ext cx="5760000" cy="409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Pek çok kez ismini duyduğumuz ve adını andığımız motivasyon kavramı neyi ifade etmektedir?</a:t>
            </a:r>
          </a:p>
          <a:p>
            <a:endParaRPr lang="tr-TR" dirty="0" smtClean="0"/>
          </a:p>
          <a:p>
            <a:r>
              <a:rPr lang="tr-TR" dirty="0" smtClean="0"/>
              <a:t>Günlük kullanımda motive olmak kavramı  istek,isteklendirme,</a:t>
            </a:r>
          </a:p>
          <a:p>
            <a:r>
              <a:rPr lang="tr-TR" dirty="0" err="1" smtClean="0"/>
              <a:t>çoşku</a:t>
            </a:r>
            <a:r>
              <a:rPr lang="tr-TR" dirty="0" smtClean="0"/>
              <a:t>, heyecan vb. kelimelerle tanımlanmaktadır.</a:t>
            </a:r>
          </a:p>
          <a:p>
            <a:endParaRPr lang="tr-TR" dirty="0" smtClean="0"/>
          </a:p>
          <a:p>
            <a:r>
              <a:rPr lang="tr-TR" dirty="0" smtClean="0"/>
              <a:t>Aslında motivasyon bunun da ötesinde kişinin bir hedefe  </a:t>
            </a:r>
          </a:p>
          <a:p>
            <a:r>
              <a:rPr lang="tr-TR" dirty="0" smtClean="0"/>
              <a:t>Yönelmesini ve bunun için çaba göstermesini sağlayan daha karmaşık ve daha genel bir süreci ifade etmektedir.</a:t>
            </a:r>
          </a:p>
          <a:p>
            <a:endParaRPr lang="tr-TR" dirty="0" smtClean="0"/>
          </a:p>
          <a:p>
            <a:r>
              <a:rPr lang="tr-TR" dirty="0" smtClean="0"/>
              <a:t>Kısacası;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" y="0"/>
            <a:ext cx="9540875" cy="666115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4166" y="346421"/>
            <a:ext cx="5095137" cy="3940409"/>
          </a:xfrm>
        </p:spPr>
        <p:txBody>
          <a:bodyPr>
            <a:noAutofit/>
          </a:bodyPr>
          <a:lstStyle/>
          <a:p>
            <a:r>
              <a:rPr lang="tr-TR" sz="6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800" b="1" dirty="0" smtClean="0">
                <a:solidFill>
                  <a:srgbClr val="FFFF00"/>
                </a:solidFill>
              </a:rPr>
              <a:t>BAŞARI</a:t>
            </a:r>
            <a:r>
              <a:rPr lang="tr-TR" sz="6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1800" b="1" dirty="0" smtClean="0"/>
              <a:t>   Motivasyon </a:t>
            </a:r>
            <a:r>
              <a:rPr lang="tr-TR" sz="1800" dirty="0" smtClean="0"/>
              <a:t>bir amaca ulaşma yolundaki tüm çabaların oluşturduğu süreci ifade etmektedir.</a:t>
            </a:r>
          </a:p>
          <a:p>
            <a:pPr>
              <a:buNone/>
            </a:pPr>
            <a:r>
              <a:rPr lang="tr-TR" sz="1800" dirty="0" smtClean="0"/>
              <a:t>     </a:t>
            </a:r>
          </a:p>
          <a:p>
            <a:pPr>
              <a:buNone/>
            </a:pPr>
            <a:r>
              <a:rPr lang="tr-TR" sz="1800" dirty="0" smtClean="0"/>
              <a:t>    Sınava hazırlanan öğrenci açısından hedeflerinin gerçekleşmesi bu çabaların sürekliliğine bağlıdır.</a:t>
            </a:r>
            <a:endParaRPr lang="tr-TR" sz="1800" dirty="0"/>
          </a:p>
        </p:txBody>
      </p:sp>
      <p:pic>
        <p:nvPicPr>
          <p:cNvPr id="4099" name="Picture 3" descr="C:\Users\user\OneDrive\Masaüstü\huriye\motivasyon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437" y="3690575"/>
            <a:ext cx="2609850" cy="1752600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9BC-34AF-4444-A500-504A0305AA5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5"/>
          <p:cNvSpPr/>
          <p:nvPr/>
        </p:nvSpPr>
        <p:spPr>
          <a:xfrm>
            <a:off x="315437" y="1710575"/>
            <a:ext cx="4365000" cy="2430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</a:t>
            </a:r>
          </a:p>
          <a:p>
            <a:pPr algn="ctr"/>
            <a:r>
              <a:rPr lang="tr-TR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Etkenler</a:t>
            </a:r>
            <a:endParaRPr lang="tr-TR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860437" y="1575575"/>
            <a:ext cx="3989733" cy="23313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Etkenler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88903" y="4210479"/>
            <a:ext cx="2916534" cy="350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Çalışma İsteksizliği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88903" y="4856735"/>
            <a:ext cx="2916534" cy="350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Kendine Güvenmeme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88903" y="5618813"/>
            <a:ext cx="2871534" cy="350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Umutsuzluğa Kapılmak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670437" y="4058133"/>
            <a:ext cx="2654999" cy="3509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Çevre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0" y="990575"/>
            <a:ext cx="9540875" cy="3603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lvl="0"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2000" b="1" kern="0" dirty="0" smtClean="0">
                <a:solidFill>
                  <a:schemeClr val="bg1"/>
                </a:solidFill>
              </a:rPr>
              <a:t>Motivasyonu Etkileyen İç ve Dış Faktörler Nelerdir?</a:t>
            </a:r>
            <a:endParaRPr lang="en-U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8"/>
          <p:cNvSpPr txBox="1"/>
          <p:nvPr/>
        </p:nvSpPr>
        <p:spPr>
          <a:xfrm>
            <a:off x="360437" y="1305575"/>
            <a:ext cx="8370000" cy="412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Motivasyonu Etkileyen Dış Etkenler / Çevre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user\OneDrive\Masaüstü\huriye\motivasyon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37" y="1890575"/>
            <a:ext cx="4455000" cy="4050000"/>
          </a:xfrm>
          <a:prstGeom prst="rect">
            <a:avLst/>
          </a:prstGeom>
          <a:noFill/>
        </p:spPr>
      </p:pic>
      <p:pic>
        <p:nvPicPr>
          <p:cNvPr id="5123" name="Picture 3" descr="C:\Users\user\OneDrive\Masaüstü\huriye\motivasyon\ind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437" y="1890575"/>
            <a:ext cx="4005000" cy="405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8"/>
          <p:cNvSpPr txBox="1"/>
          <p:nvPr/>
        </p:nvSpPr>
        <p:spPr>
          <a:xfrm>
            <a:off x="315437" y="1305575"/>
            <a:ext cx="8370000" cy="412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3693" tIns="51846" rIns="103693" bIns="51846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Motivasyonu Etkileyen İç Etkenler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15437" y="1890575"/>
            <a:ext cx="7154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2000" b="1" dirty="0" smtClean="0"/>
              <a:t>Çalışma İsteksizliği</a:t>
            </a:r>
          </a:p>
        </p:txBody>
      </p:sp>
      <p:pic>
        <p:nvPicPr>
          <p:cNvPr id="6146" name="Picture 2" descr="C:\Users\user\OneDrive\Masaüstü\huriye\motivasyon\indi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437" y="2160575"/>
            <a:ext cx="3870000" cy="3780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25437" y="2385575"/>
            <a:ext cx="4768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/>
              <a:t>Çalışmaya başlayamamanın nedeni derse karşı ön yargı veya ders çalışmayı sevmemektir. </a:t>
            </a:r>
          </a:p>
          <a:p>
            <a:r>
              <a:rPr lang="tr-TR" sz="1800" dirty="0" smtClean="0"/>
              <a:t>Bu sorunu aşabilmek için; neden çalışmanız gerektiğini düşünün.</a:t>
            </a:r>
          </a:p>
          <a:p>
            <a:r>
              <a:rPr lang="tr-TR" sz="1800" dirty="0" smtClean="0"/>
              <a:t>Konuyla ilgili ilginç sorular bulup cevap arayın.</a:t>
            </a:r>
          </a:p>
          <a:p>
            <a:r>
              <a:rPr lang="tr-TR" sz="1800" dirty="0" smtClean="0"/>
              <a:t> Hedefinize ulaşmak için bu derse ne kadar ihtiyacınız olduğunu düşünün.</a:t>
            </a:r>
            <a:br>
              <a:rPr lang="tr-TR" sz="1800" dirty="0" smtClean="0"/>
            </a:br>
            <a:endParaRPr lang="tr-TR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95437" y="1305575"/>
            <a:ext cx="405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sz="2000" b="1" dirty="0" smtClean="0"/>
              <a:t>2. Kendine Güvenmeme</a:t>
            </a:r>
          </a:p>
          <a:p>
            <a:pPr marL="342900" indent="-342900"/>
            <a:endParaRPr lang="tr-TR" b="1" dirty="0" smtClean="0"/>
          </a:p>
          <a:p>
            <a:pPr marL="342900" indent="-342900"/>
            <a:endParaRPr lang="tr-TR" b="1" dirty="0" smtClean="0"/>
          </a:p>
          <a:p>
            <a:pPr marL="342900" indent="-342900"/>
            <a:endParaRPr lang="tr-TR" b="1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585437" y="1935575"/>
            <a:ext cx="459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/>
              <a:t>Öğrencinin kendine güvensizliği potansiyellerini bilememesi ve başarılı olacağına inanmamasından kaynaklanır. </a:t>
            </a:r>
          </a:p>
          <a:p>
            <a:endParaRPr lang="tr-TR" sz="1800" dirty="0" smtClean="0"/>
          </a:p>
          <a:p>
            <a:r>
              <a:rPr lang="tr-TR" sz="1800" dirty="0" smtClean="0"/>
              <a:t>Bunun için; ne istediğinizi belirleyin ve bununla ilgili sorumlulukları ele alın.Zihninize sizi hedeflerinize götürecek olumlu mesajlar gönderin.</a:t>
            </a:r>
            <a:endParaRPr lang="tr-TR" sz="1800" dirty="0"/>
          </a:p>
        </p:txBody>
      </p:sp>
      <p:pic>
        <p:nvPicPr>
          <p:cNvPr id="7170" name="Picture 2" descr="C:\Users\user\OneDrive\Masaüstü\huriye\motivasyon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437" y="2430575"/>
            <a:ext cx="3717750" cy="333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702</TotalTime>
  <Words>602</Words>
  <Application>Microsoft Office PowerPoint</Application>
  <PresentationFormat>Özel</PresentationFormat>
  <Paragraphs>128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Rockwell</vt:lpstr>
      <vt:lpstr>Wingdings 2</vt:lpstr>
      <vt:lpstr>Döküm</vt:lpstr>
      <vt:lpstr>Sınava Hazırlık Sürecinde Motivasyon</vt:lpstr>
      <vt:lpstr>Slayt 2</vt:lpstr>
      <vt:lpstr>   Motivasyon Nedir?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Manager>Trost (ZKK); Mack (FGK/OP); Simon (IT-EMEA/TW-W)</Manager>
  <Company>BSH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BSH Templates</dc:subject>
  <dc:creator>erdemalp</dc:creator>
  <cp:lastModifiedBy>user</cp:lastModifiedBy>
  <cp:revision>105</cp:revision>
  <dcterms:created xsi:type="dcterms:W3CDTF">2016-02-15T12:03:01Z</dcterms:created>
  <dcterms:modified xsi:type="dcterms:W3CDTF">2021-01-13T23:15:55Z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Footer">
    <vt:lpwstr>09/15/2010-XXX-Subject of presentation I Dep. I </vt:lpwstr>
  </property>
</Properties>
</file>